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</p:sldIdLst>
  <p:sldSz cx="12192000" cy="16256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48" d="100"/>
          <a:sy n="48" d="100"/>
        </p:scale>
        <p:origin x="2856" y="72"/>
      </p:cViewPr>
      <p:guideLst>
        <p:guide orient="horz" pos="51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60416"/>
            <a:ext cx="10363200" cy="5659496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6741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810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5481"/>
            <a:ext cx="2628900" cy="13776209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5481"/>
            <a:ext cx="7734300" cy="1377620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853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6925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52716"/>
            <a:ext cx="10515600" cy="6762043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78731"/>
            <a:ext cx="10515600" cy="3555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1575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27407"/>
            <a:ext cx="5181600" cy="103142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27407"/>
            <a:ext cx="5181600" cy="103142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7511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5485"/>
            <a:ext cx="10515600" cy="31420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84979"/>
            <a:ext cx="5157787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37956"/>
            <a:ext cx="5157787" cy="87338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84979"/>
            <a:ext cx="5183188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37956"/>
            <a:ext cx="5183188" cy="87338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3209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73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84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40567"/>
            <a:ext cx="6172200" cy="11552296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9734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40567"/>
            <a:ext cx="6172200" cy="11552296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4396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7EDBC-13AD-4F86-9BC0-FD53DB203059}" type="datetimeFigureOut">
              <a:rPr lang="ko-KR" altLang="en-US" smtClean="0"/>
              <a:t>2020-01-13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66325-5DB0-484C-82B1-1DA1840B8A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308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219170" rtl="0" eaLnBrk="1" latinLnBrk="1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1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505223"/>
              </p:ext>
            </p:extLst>
          </p:nvPr>
        </p:nvGraphicFramePr>
        <p:xfrm>
          <a:off x="318053" y="1292086"/>
          <a:ext cx="11529391" cy="14849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9391"/>
              </a:tblGrid>
              <a:tr h="9084366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4696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b="13049"/>
          <a:stretch/>
        </p:blipFill>
        <p:spPr>
          <a:xfrm>
            <a:off x="437839" y="1963901"/>
            <a:ext cx="11289818" cy="79553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4183" y="375877"/>
            <a:ext cx="6971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/>
              <a:t>하도급 기성실적증명서 </a:t>
            </a:r>
            <a:r>
              <a:rPr lang="en-US" altLang="ko-KR" sz="3200" b="1" dirty="0" smtClean="0"/>
              <a:t>B2B </a:t>
            </a:r>
            <a:r>
              <a:rPr lang="ko-KR" altLang="en-US" sz="3200" b="1" dirty="0" smtClean="0"/>
              <a:t>신청 방법</a:t>
            </a:r>
            <a:endParaRPr lang="ko-KR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78721" y="1430985"/>
            <a:ext cx="64299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/>
              <a:t>1. </a:t>
            </a:r>
            <a:r>
              <a:rPr lang="ko-KR" altLang="en-US" sz="2400" b="1" dirty="0" smtClean="0"/>
              <a:t>기성실적증명서 신청 화면 </a:t>
            </a:r>
            <a:r>
              <a:rPr lang="en-US" altLang="ko-KR" sz="2400" b="1" dirty="0" smtClean="0"/>
              <a:t>(</a:t>
            </a:r>
            <a:r>
              <a:rPr lang="ko-KR" altLang="en-US" sz="2400" b="1" dirty="0" smtClean="0"/>
              <a:t>외주</a:t>
            </a:r>
            <a:r>
              <a:rPr lang="en-US" altLang="ko-KR" sz="2400" b="1" dirty="0" smtClean="0"/>
              <a:t>&lt;&lt;</a:t>
            </a:r>
            <a:r>
              <a:rPr lang="ko-KR" altLang="en-US" sz="2400" b="1" dirty="0" smtClean="0"/>
              <a:t>실적증명</a:t>
            </a:r>
            <a:r>
              <a:rPr lang="en-US" altLang="ko-KR" sz="2400" b="1" dirty="0" smtClean="0"/>
              <a:t>)</a:t>
            </a:r>
            <a:endParaRPr lang="ko-KR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8721" y="10522730"/>
            <a:ext cx="4014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/>
              <a:t>2</a:t>
            </a:r>
            <a:r>
              <a:rPr lang="en-US" altLang="ko-KR" sz="2400" b="1" dirty="0" smtClean="0"/>
              <a:t>. </a:t>
            </a:r>
            <a:r>
              <a:rPr lang="ko-KR" altLang="en-US" sz="2400" b="1" dirty="0" smtClean="0"/>
              <a:t>기성실적증명서 신청 절차</a:t>
            </a:r>
            <a:endParaRPr lang="ko-KR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72599" y="368824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①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6861" y="10992046"/>
            <a:ext cx="9908482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 smtClean="0"/>
              <a:t>① 메뉴에서 </a:t>
            </a:r>
            <a:r>
              <a:rPr lang="en-US" altLang="ko-KR" sz="2400" dirty="0" smtClean="0"/>
              <a:t>“</a:t>
            </a:r>
            <a:r>
              <a:rPr lang="ko-KR" altLang="en-US" sz="2400" dirty="0" smtClean="0"/>
              <a:t>실적증명</a:t>
            </a:r>
            <a:r>
              <a:rPr lang="en-US" altLang="ko-KR" sz="2400" dirty="0" smtClean="0"/>
              <a:t>”</a:t>
            </a:r>
            <a:r>
              <a:rPr lang="ko-KR" altLang="en-US" sz="2400" dirty="0" smtClean="0"/>
              <a:t> 클릭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② 기성 실적 년도 선택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③ 해당 공사 중 실적증명 발급 원하는 </a:t>
            </a:r>
            <a:r>
              <a:rPr lang="ko-KR" altLang="en-US" sz="2400" dirty="0" err="1" smtClean="0"/>
              <a:t>계약건</a:t>
            </a:r>
            <a:r>
              <a:rPr lang="ko-KR" altLang="en-US" sz="2400" dirty="0" smtClean="0"/>
              <a:t> 선택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④ </a:t>
            </a:r>
            <a:r>
              <a:rPr lang="en-US" altLang="ko-KR" sz="2400" dirty="0" smtClean="0"/>
              <a:t>“</a:t>
            </a:r>
            <a:r>
              <a:rPr lang="ko-KR" altLang="en-US" sz="2400" dirty="0" smtClean="0"/>
              <a:t>신청서 작성</a:t>
            </a:r>
            <a:r>
              <a:rPr lang="en-US" altLang="ko-KR" sz="2400" dirty="0" smtClean="0"/>
              <a:t>”</a:t>
            </a:r>
            <a:r>
              <a:rPr lang="ko-KR" altLang="en-US" sz="2400" dirty="0" smtClean="0"/>
              <a:t> 버튼 클릭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⑤ </a:t>
            </a:r>
            <a:r>
              <a:rPr lang="ko-KR" altLang="en-US" sz="2400" dirty="0" err="1" smtClean="0"/>
              <a:t>공사업</a:t>
            </a:r>
            <a:r>
              <a:rPr lang="ko-KR" altLang="en-US" sz="2400" dirty="0" smtClean="0"/>
              <a:t> 면허 선택 및 면허등록번호 입력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⑥ </a:t>
            </a:r>
            <a:r>
              <a:rPr lang="ko-KR" altLang="en-US" sz="2400" dirty="0" err="1" smtClean="0"/>
              <a:t>세부공종</a:t>
            </a:r>
            <a:r>
              <a:rPr lang="en-US" altLang="ko-KR" sz="2400" dirty="0" smtClean="0"/>
              <a:t>(</a:t>
            </a:r>
            <a:r>
              <a:rPr lang="ko-KR" altLang="en-US" sz="2400" dirty="0" smtClean="0"/>
              <a:t>전문</a:t>
            </a:r>
            <a:r>
              <a:rPr lang="en-US" altLang="ko-KR" sz="2400" dirty="0" smtClean="0"/>
              <a:t>) </a:t>
            </a:r>
            <a:r>
              <a:rPr lang="ko-KR" altLang="en-US" sz="2400" dirty="0" smtClean="0"/>
              <a:t>선택 </a:t>
            </a:r>
            <a:r>
              <a:rPr lang="en-US" altLang="ko-KR" sz="2400" dirty="0" smtClean="0"/>
              <a:t>(2</a:t>
            </a:r>
            <a:r>
              <a:rPr lang="ko-KR" altLang="en-US" sz="2400" dirty="0" smtClean="0"/>
              <a:t>페이지 전문공사의 </a:t>
            </a:r>
            <a:r>
              <a:rPr lang="ko-KR" altLang="en-US" sz="2400" dirty="0" err="1" smtClean="0"/>
              <a:t>세부공종</a:t>
            </a:r>
            <a:r>
              <a:rPr lang="ko-KR" altLang="en-US" sz="2400" dirty="0" smtClean="0"/>
              <a:t> 참조</a:t>
            </a:r>
            <a:r>
              <a:rPr lang="en-US" altLang="ko-KR" sz="2400" dirty="0" smtClean="0"/>
              <a:t>)</a:t>
            </a:r>
            <a:r>
              <a:rPr lang="ko-KR" altLang="en-US" sz="2400" dirty="0" smtClean="0"/>
              <a:t> 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⑦ </a:t>
            </a:r>
            <a:r>
              <a:rPr lang="en-US" altLang="ko-KR" sz="2400" dirty="0" smtClean="0"/>
              <a:t>“</a:t>
            </a:r>
            <a:r>
              <a:rPr lang="ko-KR" altLang="en-US" sz="2400" dirty="0" smtClean="0"/>
              <a:t>저장</a:t>
            </a:r>
            <a:r>
              <a:rPr lang="en-US" altLang="ko-KR" sz="2400" dirty="0" smtClean="0"/>
              <a:t>”</a:t>
            </a:r>
            <a:r>
              <a:rPr lang="ko-KR" altLang="en-US" sz="2400" dirty="0" smtClean="0"/>
              <a:t> 버튼 클릭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⑧ </a:t>
            </a:r>
            <a:r>
              <a:rPr lang="en-US" altLang="ko-KR" sz="2400" dirty="0" smtClean="0"/>
              <a:t>“</a:t>
            </a:r>
            <a:r>
              <a:rPr lang="ko-KR" altLang="en-US" sz="2400" dirty="0" smtClean="0"/>
              <a:t>신청</a:t>
            </a:r>
            <a:r>
              <a:rPr lang="en-US" altLang="ko-KR" sz="2400" dirty="0" smtClean="0"/>
              <a:t>” </a:t>
            </a:r>
            <a:r>
              <a:rPr lang="ko-KR" altLang="en-US" sz="2400" dirty="0" smtClean="0"/>
              <a:t>버튼 클릭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⑨ 대명건설 담당자 확인 후 실적증명서 버튼 활성화 → 조회 및 출력 가능</a:t>
            </a:r>
            <a:endParaRPr lang="ko-KR" altLang="en-US" sz="2400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3224630" y="2626348"/>
            <a:ext cx="695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②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83057" y="408907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③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29147" y="3242739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④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63838" y="7330750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⑤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40308" y="3395859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⑥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56036" y="3213593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⑦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84410" y="3213592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⑧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08935" y="3239294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FF0000"/>
                </a:solidFill>
              </a:rPr>
              <a:t>⑨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722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697" y="1873594"/>
            <a:ext cx="11252606" cy="1431331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69086" y="79512"/>
            <a:ext cx="112526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latin typeface="+mj-ea"/>
                <a:ea typeface="+mj-ea"/>
              </a:rPr>
              <a:t>※ </a:t>
            </a:r>
            <a:r>
              <a:rPr lang="ko-KR" altLang="en-US" dirty="0" smtClean="0">
                <a:latin typeface="+mj-ea"/>
                <a:ea typeface="+mj-ea"/>
              </a:rPr>
              <a:t>아래 내용은 건설산업기본법 시행규칙 별지 제</a:t>
            </a:r>
            <a:r>
              <a:rPr lang="en-US" altLang="ko-KR" dirty="0" smtClean="0">
                <a:latin typeface="+mj-ea"/>
                <a:ea typeface="+mj-ea"/>
              </a:rPr>
              <a:t>19</a:t>
            </a:r>
            <a:r>
              <a:rPr lang="ko-KR" altLang="en-US" dirty="0" err="1" smtClean="0">
                <a:latin typeface="+mj-ea"/>
                <a:ea typeface="+mj-ea"/>
              </a:rPr>
              <a:t>호서식의</a:t>
            </a:r>
            <a:r>
              <a:rPr lang="ko-KR" altLang="en-US" dirty="0" smtClean="0">
                <a:latin typeface="+mj-ea"/>
                <a:ea typeface="+mj-ea"/>
              </a:rPr>
              <a:t> </a:t>
            </a:r>
            <a:r>
              <a:rPr lang="en-US" altLang="ko-KR" dirty="0" smtClean="0">
                <a:latin typeface="+mj-ea"/>
                <a:ea typeface="+mj-ea"/>
              </a:rPr>
              <a:t>2</a:t>
            </a:r>
            <a:r>
              <a:rPr lang="ko-KR" altLang="en-US" dirty="0" smtClean="0">
                <a:latin typeface="+mj-ea"/>
                <a:ea typeface="+mj-ea"/>
              </a:rPr>
              <a:t>페이지 입니다</a:t>
            </a:r>
            <a:r>
              <a:rPr lang="en-US" altLang="ko-KR" dirty="0" smtClean="0"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j-ea"/>
                <a:ea typeface="+mj-ea"/>
              </a:rPr>
              <a:t> </a:t>
            </a:r>
            <a:r>
              <a:rPr lang="en-US" altLang="ko-KR" dirty="0" smtClean="0">
                <a:latin typeface="+mj-ea"/>
                <a:ea typeface="+mj-ea"/>
              </a:rPr>
              <a:t>  </a:t>
            </a:r>
            <a:r>
              <a:rPr lang="ko-KR" altLang="en-US" dirty="0" smtClean="0">
                <a:latin typeface="+mj-ea"/>
                <a:ea typeface="+mj-ea"/>
              </a:rPr>
              <a:t>전문건설협회 기성실적증명 담당과 통화 결과 </a:t>
            </a:r>
            <a:endParaRPr lang="en-US" altLang="ko-KR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+mj-ea"/>
                <a:ea typeface="+mj-ea"/>
              </a:rPr>
              <a:t>   </a:t>
            </a:r>
            <a:r>
              <a:rPr lang="ko-KR" altLang="en-US" dirty="0" err="1" smtClean="0">
                <a:latin typeface="+mj-ea"/>
                <a:ea typeface="+mj-ea"/>
              </a:rPr>
              <a:t>세부공종</a:t>
            </a:r>
            <a:r>
              <a:rPr lang="en-US" altLang="ko-KR" dirty="0" smtClean="0">
                <a:latin typeface="+mj-ea"/>
                <a:ea typeface="+mj-ea"/>
              </a:rPr>
              <a:t>(</a:t>
            </a:r>
            <a:r>
              <a:rPr lang="ko-KR" altLang="en-US" dirty="0" smtClean="0">
                <a:latin typeface="+mj-ea"/>
                <a:ea typeface="+mj-ea"/>
              </a:rPr>
              <a:t>전문</a:t>
            </a:r>
            <a:r>
              <a:rPr lang="en-US" altLang="ko-KR" dirty="0" smtClean="0">
                <a:latin typeface="+mj-ea"/>
                <a:ea typeface="+mj-ea"/>
              </a:rPr>
              <a:t>)</a:t>
            </a:r>
            <a:r>
              <a:rPr lang="ko-KR" altLang="en-US" dirty="0" smtClean="0">
                <a:latin typeface="+mj-ea"/>
                <a:ea typeface="+mj-ea"/>
              </a:rPr>
              <a:t>에서 무조건 하나 선택하여 기재해야 된다고 합니다</a:t>
            </a:r>
            <a:r>
              <a:rPr lang="en-US" altLang="ko-KR" dirty="0" smtClean="0"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j-ea"/>
                <a:ea typeface="+mj-ea"/>
              </a:rPr>
              <a:t> </a:t>
            </a:r>
            <a:r>
              <a:rPr lang="en-US" altLang="ko-KR" dirty="0" smtClean="0">
                <a:latin typeface="+mj-ea"/>
                <a:ea typeface="+mj-ea"/>
              </a:rPr>
              <a:t>  </a:t>
            </a:r>
            <a:r>
              <a:rPr lang="ko-KR" altLang="en-US" dirty="0" err="1" smtClean="0">
                <a:latin typeface="+mj-ea"/>
                <a:ea typeface="+mj-ea"/>
              </a:rPr>
              <a:t>세부공종이</a:t>
            </a:r>
            <a:r>
              <a:rPr lang="ko-KR" altLang="en-US" dirty="0" smtClean="0">
                <a:latin typeface="+mj-ea"/>
                <a:ea typeface="+mj-ea"/>
              </a:rPr>
              <a:t> 복합되어 계약 된 경우에도 </a:t>
            </a:r>
            <a:r>
              <a:rPr lang="ko-KR" altLang="en-US" dirty="0" err="1" smtClean="0">
                <a:latin typeface="+mj-ea"/>
                <a:ea typeface="+mj-ea"/>
              </a:rPr>
              <a:t>아래중에서</a:t>
            </a:r>
            <a:r>
              <a:rPr lang="ko-KR" altLang="en-US" dirty="0" smtClean="0">
                <a:latin typeface="+mj-ea"/>
                <a:ea typeface="+mj-ea"/>
              </a:rPr>
              <a:t> 하나 선택하여 기재 해야 한다고 합니다</a:t>
            </a:r>
            <a:r>
              <a:rPr lang="en-US" altLang="ko-KR" dirty="0" smtClean="0">
                <a:latin typeface="+mj-ea"/>
                <a:ea typeface="+mj-ea"/>
              </a:rPr>
              <a:t>.</a:t>
            </a:r>
            <a:endParaRPr lang="ko-KR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82750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</TotalTime>
  <Words>147</Words>
  <Application>Microsoft Office PowerPoint</Application>
  <PresentationFormat>사용자 지정</PresentationFormat>
  <Paragraphs>25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16</cp:revision>
  <cp:lastPrinted>2020-01-13T07:29:38Z</cp:lastPrinted>
  <dcterms:created xsi:type="dcterms:W3CDTF">2017-01-02T02:49:17Z</dcterms:created>
  <dcterms:modified xsi:type="dcterms:W3CDTF">2020-01-13T07:29:55Z</dcterms:modified>
</cp:coreProperties>
</file>